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404" r:id="rId3"/>
    <p:sldId id="455" r:id="rId4"/>
    <p:sldId id="401" r:id="rId5"/>
    <p:sldId id="457" r:id="rId6"/>
    <p:sldId id="454" r:id="rId7"/>
    <p:sldId id="458" r:id="rId8"/>
    <p:sldId id="456" r:id="rId9"/>
    <p:sldId id="429" r:id="rId10"/>
    <p:sldId id="450" r:id="rId11"/>
  </p:sldIdLst>
  <p:sldSz cx="12192000" cy="6858000"/>
  <p:notesSz cx="7102475" cy="10233025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8B"/>
    <a:srgbClr val="000066"/>
    <a:srgbClr val="3A6B7F"/>
    <a:srgbClr val="192A56"/>
    <a:srgbClr val="000099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7" autoAdjust="0"/>
    <p:restoredTop sz="87590" autoAdjust="0"/>
  </p:normalViewPr>
  <p:slideViewPr>
    <p:cSldViewPr>
      <p:cViewPr varScale="1">
        <p:scale>
          <a:sx n="143" d="100"/>
          <a:sy n="143" d="100"/>
        </p:scale>
        <p:origin x="738" y="126"/>
      </p:cViewPr>
      <p:guideLst>
        <p:guide orient="horz" pos="2296"/>
        <p:guide pos="393"/>
        <p:guide orient="horz" pos="2115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513" cy="513379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3379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708BDB23-38CE-47A8-A70A-F6C3D9B1987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19646"/>
            <a:ext cx="3078513" cy="513379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304" y="9719646"/>
            <a:ext cx="3078513" cy="513379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3B7F6991-111A-4ECF-9D1B-B0DBAB3949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228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5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21" y="4860406"/>
            <a:ext cx="5682643" cy="460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9" tIns="47755" rIns="95509" bIns="47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719170"/>
            <a:ext cx="3078513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19170"/>
            <a:ext cx="3078513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9" tIns="47755" rIns="95509" bIns="47755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C5FF6E9F-2938-4F69-9F5D-04CDE8FA589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963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6430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72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0" indent="-179080">
              <a:buFont typeface="Arial" panose="020B0604020202020204" pitchFamily="34" charset="0"/>
              <a:buChar char="•"/>
            </a:pPr>
            <a:r>
              <a:rPr lang="de-DE" dirty="0" smtClean="0"/>
              <a:t>Zu Neue</a:t>
            </a:r>
            <a:r>
              <a:rPr lang="de-DE" baseline="0" dirty="0" smtClean="0"/>
              <a:t> WN: Hinweis auf Zusammenarbeit „WN Uetersen West“</a:t>
            </a:r>
            <a:endParaRPr lang="de-DE" dirty="0" smtClean="0"/>
          </a:p>
          <a:p>
            <a:pPr marL="179080" indent="-179080">
              <a:buFont typeface="Arial" panose="020B0604020202020204" pitchFamily="34" charset="0"/>
              <a:buChar char="•"/>
            </a:pPr>
            <a:r>
              <a:rPr lang="de-DE" dirty="0" smtClean="0"/>
              <a:t>Zu </a:t>
            </a:r>
            <a:r>
              <a:rPr lang="de-DE" dirty="0" err="1" smtClean="0"/>
              <a:t>Contracting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smtClean="0"/>
              <a:t>Hinweis auf Ü2 aus Maßnahmenkatalog -&gt;</a:t>
            </a:r>
            <a:r>
              <a:rPr lang="de-DE" baseline="0" dirty="0" smtClean="0"/>
              <a:t> Sanierungsfahrplan für kommunale Liegenschaften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3043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45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0" indent="-179080">
              <a:buFont typeface="Arial" panose="020B0604020202020204" pitchFamily="34" charset="0"/>
              <a:buChar char="•"/>
            </a:pPr>
            <a:r>
              <a:rPr lang="de-DE" dirty="0" smtClean="0"/>
              <a:t>Funktion,</a:t>
            </a:r>
            <a:r>
              <a:rPr lang="de-DE" baseline="0" dirty="0" smtClean="0"/>
              <a:t> Wärmequellen und </a:t>
            </a:r>
            <a:r>
              <a:rPr lang="de-DE" baseline="0" dirty="0" err="1" smtClean="0"/>
              <a:t>COP‘s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5368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7758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Wärme-Wende ist Teil der Energie-Wende, auch dazu passende Lösung der </a:t>
            </a:r>
            <a:r>
              <a:rPr lang="de-DE" dirty="0" err="1" smtClean="0"/>
              <a:t>SWUe</a:t>
            </a:r>
            <a:endParaRPr lang="de-DE" dirty="0" smtClean="0"/>
          </a:p>
          <a:p>
            <a:pPr marL="179080" indent="-179080">
              <a:buFont typeface="Arial" panose="020B0604020202020204" pitchFamily="34" charset="0"/>
              <a:buChar char="•"/>
            </a:pPr>
            <a:r>
              <a:rPr lang="de-DE" dirty="0" smtClean="0"/>
              <a:t>Maßgeschneiderte Lösungen mit Speicher, Wall-Box usw. bis hin zur</a:t>
            </a:r>
            <a:r>
              <a:rPr lang="de-DE" baseline="0" dirty="0" smtClean="0"/>
              <a:t> </a:t>
            </a:r>
            <a:r>
              <a:rPr lang="de-DE" dirty="0" smtClean="0"/>
              <a:t>Netzersatz-Fähigkeit</a:t>
            </a:r>
          </a:p>
          <a:p>
            <a:pPr marL="179080" indent="-17908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Hinweis aus Rosenfest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862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9086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6E9F-2938-4F69-9F5D-04CDE8FA5891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1230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71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92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1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735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42031" cy="5735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11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97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11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35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14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4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91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65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06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7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3" indent="0">
              <a:buNone/>
              <a:defRPr sz="1600"/>
            </a:lvl3pPr>
            <a:lvl4pPr marL="1371634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1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476" y="6344622"/>
            <a:ext cx="2592288" cy="3459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424" y="214040"/>
            <a:ext cx="18002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9261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6" y="1484313"/>
            <a:ext cx="539261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4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1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10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42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15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6" y="27305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48261605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think-cell Folie" r:id="rId17" imgW="338" imgH="338" progId="TCLayout.ActiveDocument.1">
                  <p:embed/>
                </p:oleObj>
              </mc:Choice>
              <mc:Fallback>
                <p:oleObj name="think-cell Folie" r:id="rId17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16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Titelmasterformat durch Klicken bearbeiten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76556" y="6329917"/>
            <a:ext cx="46071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altLang="de-DE" sz="1200" b="1" dirty="0" smtClean="0">
                <a:solidFill>
                  <a:srgbClr val="192A56"/>
                </a:solidFill>
              </a:rPr>
              <a:t>Aus Liebe zur Region.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 flipV="1">
            <a:off x="625231" y="6308725"/>
            <a:ext cx="10941538" cy="0"/>
          </a:xfrm>
          <a:prstGeom prst="line">
            <a:avLst/>
          </a:prstGeom>
          <a:noFill/>
          <a:ln w="12700">
            <a:solidFill>
              <a:srgbClr val="192A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 flipV="1">
            <a:off x="601978" y="965648"/>
            <a:ext cx="10941538" cy="0"/>
          </a:xfrm>
          <a:prstGeom prst="line">
            <a:avLst/>
          </a:prstGeom>
          <a:noFill/>
          <a:ln w="12700">
            <a:solidFill>
              <a:srgbClr val="192A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10130577" y="6319483"/>
            <a:ext cx="1438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82C7ADD-A09A-4FD5-A967-CA02C7466CD2}" type="slidenum">
              <a:rPr lang="de-DE" altLang="de-DE" sz="1200">
                <a:solidFill>
                  <a:srgbClr val="192A56"/>
                </a:solidFill>
              </a:rPr>
              <a:pPr algn="r" eaLnBrk="1" hangingPunct="1">
                <a:spcBef>
                  <a:spcPct val="50000"/>
                </a:spcBef>
              </a:pPr>
              <a:t>‹Nr.›</a:t>
            </a:fld>
            <a:endParaRPr lang="de-DE" altLang="de-DE" sz="1200" dirty="0">
              <a:solidFill>
                <a:srgbClr val="192A56"/>
              </a:solidFill>
            </a:endParaRPr>
          </a:p>
        </p:txBody>
      </p:sp>
      <p:pic>
        <p:nvPicPr>
          <p:cNvPr id="1266" name="Grafik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08" y="273160"/>
            <a:ext cx="1654345" cy="6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1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23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3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8" indent="-34290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28" indent="-22860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40" indent="-22860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52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63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74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86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97" indent="-22860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91845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1" name="think-cell Folie" r:id="rId15" imgW="338" imgH="338" progId="TCLayout.ActiveDocument.1">
                  <p:embed/>
                </p:oleObj>
              </mc:Choice>
              <mc:Fallback>
                <p:oleObj name="think-cell Folie" r:id="rId15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D794-D4DE-4022-8743-68E18E49B560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F09C-ED1A-4478-8502-76CCEF342A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53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12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hyperlink" Target="https://www.stadtwerke-elmshorn.de/wallbox" TargetMode="External"/><Relationship Id="rId5" Type="http://schemas.openxmlformats.org/officeDocument/2006/relationships/notesSlide" Target="../notesSlides/notesSlide7.xml"/><Relationship Id="rId10" Type="http://schemas.openxmlformats.org/officeDocument/2006/relationships/hyperlink" Target="https://www.stadtwerke-elmshorn.de/waermepumpe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12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12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47975" y="3861048"/>
            <a:ext cx="11290025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900" b="1" dirty="0" smtClean="0">
                <a:solidFill>
                  <a:srgbClr val="00628B"/>
                </a:solidFill>
              </a:rPr>
              <a:t>Ihr lokaler Partner der Energiewende</a:t>
            </a:r>
          </a:p>
          <a:p>
            <a:endParaRPr lang="de-DE" b="1" dirty="0" smtClean="0">
              <a:solidFill>
                <a:srgbClr val="00628B"/>
              </a:solidFill>
            </a:endParaRPr>
          </a:p>
          <a:p>
            <a:pPr algn="ctr"/>
            <a:r>
              <a:rPr lang="de-DE" b="1" dirty="0" smtClean="0">
                <a:solidFill>
                  <a:srgbClr val="00628B"/>
                </a:solidFill>
              </a:rPr>
              <a:t>- Kommunale Wärmeplanung in Uetersen -</a:t>
            </a:r>
            <a:endParaRPr lang="de-DE" b="1" dirty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363465" y="5214723"/>
            <a:ext cx="3859047" cy="109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b="1" dirty="0" smtClean="0">
              <a:solidFill>
                <a:srgbClr val="00628B"/>
              </a:solidFill>
            </a:endParaRPr>
          </a:p>
          <a:p>
            <a:endParaRPr lang="de-DE" sz="1400" b="1" dirty="0">
              <a:solidFill>
                <a:srgbClr val="00628B"/>
              </a:solidFill>
            </a:endParaRPr>
          </a:p>
          <a:p>
            <a:pPr algn="ctr"/>
            <a:r>
              <a:rPr lang="de-DE" sz="1400" b="1" dirty="0" smtClean="0">
                <a:solidFill>
                  <a:srgbClr val="00628B"/>
                </a:solidFill>
              </a:rPr>
              <a:t>Felix Lorenz</a:t>
            </a:r>
          </a:p>
          <a:p>
            <a:pPr algn="ctr"/>
            <a:r>
              <a:rPr lang="de-DE" sz="1400" b="1" dirty="0" smtClean="0">
                <a:solidFill>
                  <a:srgbClr val="00628B"/>
                </a:solidFill>
              </a:rPr>
              <a:t>25. Juni 2025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077" y="2062372"/>
            <a:ext cx="4153822" cy="1260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768408" y="188640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07368" y="6381328"/>
            <a:ext cx="1944216" cy="25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8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10632" y="2349575"/>
            <a:ext cx="71855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FC37E5-D907-844D-AF3C-6A407F125006}"/>
              </a:ext>
            </a:extLst>
          </p:cNvPr>
          <p:cNvSpPr txBox="1"/>
          <p:nvPr/>
        </p:nvSpPr>
        <p:spPr>
          <a:xfrm>
            <a:off x="2813111" y="1770921"/>
            <a:ext cx="2943212" cy="14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28B"/>
            </a:solidFill>
          </a:ln>
        </p:spPr>
        <p:txBody>
          <a:bodyPr wrap="square" lIns="252000" rIns="25200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1600" b="1" dirty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Ihr lokaler </a:t>
            </a: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Versorger</a:t>
            </a:r>
          </a:p>
          <a:p>
            <a:pPr algn="ctr">
              <a:lnSpc>
                <a:spcPts val="1700"/>
              </a:lnSpc>
            </a:pPr>
            <a:endParaRPr lang="de-DE" sz="1600" b="1" dirty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9F5D35DE-51DC-D245-9C37-6263E5D1C42E}"/>
              </a:ext>
            </a:extLst>
          </p:cNvPr>
          <p:cNvSpPr txBox="1"/>
          <p:nvPr/>
        </p:nvSpPr>
        <p:spPr>
          <a:xfrm>
            <a:off x="2820029" y="3934951"/>
            <a:ext cx="2943212" cy="14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28B"/>
            </a:solidFill>
          </a:ln>
        </p:spPr>
        <p:txBody>
          <a:bodyPr wrap="square" lIns="252000" rIns="25200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gestalten die Zukunft unserer Region, u.a. durch den Ausbau der Ladeinfrastruktur zur</a:t>
            </a:r>
          </a:p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E-Mobilität</a:t>
            </a:r>
          </a:p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de-DE" sz="1600" b="1" dirty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de-DE" sz="1600" b="1" dirty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02D7A6F7-A825-4343-BFC0-6E1C3BD5626E}"/>
              </a:ext>
            </a:extLst>
          </p:cNvPr>
          <p:cNvSpPr txBox="1"/>
          <p:nvPr/>
        </p:nvSpPr>
        <p:spPr>
          <a:xfrm>
            <a:off x="6113629" y="3934951"/>
            <a:ext cx="2943212" cy="14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28B"/>
            </a:solidFill>
          </a:ln>
        </p:spPr>
        <p:txBody>
          <a:bodyPr wrap="square" lIns="252000" rIns="25200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1600" b="1" dirty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für die Menschen in unserer Region </a:t>
            </a: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da, z.B. mit einem Kundencenter vor Ort</a:t>
            </a:r>
            <a:endParaRPr lang="de-DE" sz="1600" b="1" dirty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0EFC37E5-D907-844D-AF3C-6A407F125006}"/>
              </a:ext>
            </a:extLst>
          </p:cNvPr>
          <p:cNvSpPr txBox="1"/>
          <p:nvPr/>
        </p:nvSpPr>
        <p:spPr>
          <a:xfrm>
            <a:off x="6121558" y="1770921"/>
            <a:ext cx="2943212" cy="14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28B"/>
            </a:solidFill>
          </a:ln>
        </p:spPr>
        <p:txBody>
          <a:bodyPr wrap="square" lIns="252000" rIns="252000" rtlCol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</a:pPr>
            <a:endParaRPr lang="de-DE" sz="1600" b="1" dirty="0" smtClean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Erneuerbare </a:t>
            </a:r>
            <a:r>
              <a:rPr lang="de-DE" sz="1600" b="1" dirty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Energien, Klimaschutz und Nachhaltigkeit liegen uns am </a:t>
            </a: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Herzen</a:t>
            </a:r>
          </a:p>
          <a:p>
            <a:pPr algn="ctr">
              <a:lnSpc>
                <a:spcPts val="1700"/>
              </a:lnSpc>
            </a:pPr>
            <a:r>
              <a:rPr lang="de-DE" sz="1600" b="1" dirty="0" smtClean="0">
                <a:solidFill>
                  <a:srgbClr val="006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b="1" dirty="0">
              <a:solidFill>
                <a:srgbClr val="006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8873" y="1591115"/>
            <a:ext cx="612000" cy="59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>
                <a:solidFill>
                  <a:srgbClr val="00628B"/>
                </a:solidFill>
              </a:rPr>
              <a:t>1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8762385" y="1591114"/>
            <a:ext cx="612000" cy="59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>
                <a:solidFill>
                  <a:srgbClr val="00628B"/>
                </a:solidFill>
              </a:rPr>
              <a:t>2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538725" y="5075278"/>
            <a:ext cx="612000" cy="5993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>
                <a:solidFill>
                  <a:srgbClr val="00628B"/>
                </a:solidFill>
              </a:rPr>
              <a:t>3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737283" y="5075278"/>
            <a:ext cx="612000" cy="5993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 smtClean="0">
                <a:solidFill>
                  <a:srgbClr val="00628B"/>
                </a:solidFill>
              </a:rPr>
              <a:t>4</a:t>
            </a:r>
            <a:endParaRPr lang="de-DE" sz="2800" dirty="0">
              <a:solidFill>
                <a:srgbClr val="00628B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560391" y="2966110"/>
            <a:ext cx="4752528" cy="1117478"/>
          </a:xfrm>
          <a:prstGeom prst="roundRect">
            <a:avLst>
              <a:gd name="adj" fmla="val 12485"/>
            </a:avLst>
          </a:prstGeom>
          <a:solidFill>
            <a:schemeClr val="bg1"/>
          </a:solidFill>
          <a:ln>
            <a:solidFill>
              <a:srgbClr val="006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rgbClr val="00628B"/>
                </a:solidFill>
              </a:rPr>
              <a:t> </a:t>
            </a:r>
            <a:endParaRPr lang="de-DE" sz="1200" b="1" dirty="0" smtClean="0">
              <a:solidFill>
                <a:srgbClr val="00628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6745" y="3404423"/>
            <a:ext cx="3809455" cy="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2" y="3717032"/>
            <a:ext cx="6414164" cy="2592073"/>
          </a:xfrm>
          <a:prstGeom prst="rect">
            <a:avLst/>
          </a:prstGeom>
        </p:spPr>
      </p:pic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4" name="think-cell Folie" r:id="rId7" imgW="338" imgH="338" progId="TCLayout.ActiveDocument.1">
                  <p:embed/>
                </p:oleObj>
              </mc:Choice>
              <mc:Fallback>
                <p:oleObj name="think-cell Folie" r:id="rId7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9376" y="561929"/>
            <a:ext cx="791881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r>
              <a:rPr lang="de-DE" sz="3200" b="1" dirty="0" smtClean="0">
                <a:solidFill>
                  <a:srgbClr val="00628B"/>
                </a:solidFill>
              </a:rPr>
              <a:t>Zentrale Lösungen</a:t>
            </a:r>
          </a:p>
          <a:p>
            <a:endParaRPr lang="de-DE" b="1" dirty="0" smtClean="0">
              <a:solidFill>
                <a:srgbClr val="00628B"/>
              </a:solidFill>
            </a:endParaRPr>
          </a:p>
          <a:p>
            <a:r>
              <a:rPr lang="de-DE" sz="2000" b="1" dirty="0" smtClean="0">
                <a:solidFill>
                  <a:srgbClr val="00628B"/>
                </a:solidFill>
              </a:rPr>
              <a:t>Wärmenetze</a:t>
            </a:r>
          </a:p>
          <a:p>
            <a:endParaRPr lang="de-DE" b="1" dirty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79376" y="1984398"/>
            <a:ext cx="90653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u="sng" dirty="0" smtClean="0">
                <a:solidFill>
                  <a:srgbClr val="00628B"/>
                </a:solidFill>
              </a:rPr>
              <a:t>Bestandsnetze:</a:t>
            </a:r>
            <a:br>
              <a:rPr lang="de-DE" b="1" u="sng" dirty="0" smtClean="0">
                <a:solidFill>
                  <a:srgbClr val="00628B"/>
                </a:solidFill>
              </a:rPr>
            </a:br>
            <a:endParaRPr lang="de-DE" b="1" u="sng" dirty="0" smtClean="0">
              <a:solidFill>
                <a:srgbClr val="00628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628B"/>
                </a:solidFill>
              </a:rPr>
              <a:t>Transformation von fossiler auf erneuerbare Energieerzeugung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628B"/>
                </a:solidFill>
              </a:rPr>
              <a:t>Ausbau und Erweiterung der Netze</a:t>
            </a:r>
            <a:endParaRPr lang="de-DE" b="1" dirty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9376" y="3301649"/>
            <a:ext cx="90653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u="sng" dirty="0" smtClean="0">
                <a:solidFill>
                  <a:srgbClr val="00628B"/>
                </a:solidFill>
              </a:rPr>
              <a:t>Neue Wärmenetze:</a:t>
            </a:r>
            <a:br>
              <a:rPr lang="de-DE" b="1" u="sng" dirty="0" smtClean="0">
                <a:solidFill>
                  <a:srgbClr val="00628B"/>
                </a:solidFill>
              </a:rPr>
            </a:br>
            <a:endParaRPr lang="de-DE" b="1" u="sng" dirty="0" smtClean="0">
              <a:solidFill>
                <a:srgbClr val="00628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628B"/>
                </a:solidFill>
              </a:rPr>
              <a:t>Weiterführende Prüfung der erfassten Potenzialgebiete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628B"/>
                </a:solidFill>
              </a:rPr>
              <a:t>Ggf. Schließen von Kooperationen</a:t>
            </a: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9376" y="4406518"/>
            <a:ext cx="906539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u="sng" dirty="0" smtClean="0">
                <a:solidFill>
                  <a:srgbClr val="00628B"/>
                </a:solidFill>
              </a:rPr>
              <a:t>Individuelle Wärmelösungen:</a:t>
            </a:r>
            <a:br>
              <a:rPr lang="de-DE" b="1" u="sng" dirty="0" smtClean="0">
                <a:solidFill>
                  <a:srgbClr val="00628B"/>
                </a:solidFill>
              </a:rPr>
            </a:br>
            <a:endParaRPr lang="de-DE" b="1" u="sng" dirty="0" smtClean="0">
              <a:solidFill>
                <a:srgbClr val="00628B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628B"/>
                </a:solidFill>
              </a:rPr>
              <a:t>Für gewerbliche Großabnehmer</a:t>
            </a:r>
            <a:r>
              <a:rPr lang="de-DE" b="1" dirty="0">
                <a:solidFill>
                  <a:srgbClr val="00628B"/>
                </a:solidFill>
              </a:rPr>
              <a:t> </a:t>
            </a:r>
            <a:r>
              <a:rPr lang="de-DE" b="1" dirty="0" smtClean="0">
                <a:solidFill>
                  <a:srgbClr val="00628B"/>
                </a:solidFill>
              </a:rPr>
              <a:t>(z.B. Wärme-</a:t>
            </a:r>
            <a:r>
              <a:rPr lang="de-DE" b="1" dirty="0" err="1" smtClean="0">
                <a:solidFill>
                  <a:srgbClr val="00628B"/>
                </a:solidFill>
              </a:rPr>
              <a:t>Contracting</a:t>
            </a:r>
            <a:r>
              <a:rPr lang="de-DE" b="1" dirty="0" smtClean="0">
                <a:solidFill>
                  <a:srgbClr val="00628B"/>
                </a:solidFill>
              </a:rPr>
              <a:t>)</a:t>
            </a:r>
            <a:endParaRPr lang="de-DE" b="1" dirty="0">
              <a:solidFill>
                <a:srgbClr val="006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9376" y="-53424"/>
            <a:ext cx="71855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r>
              <a:rPr lang="de-DE" sz="3200" b="1" dirty="0" smtClean="0">
                <a:solidFill>
                  <a:srgbClr val="00628B"/>
                </a:solidFill>
              </a:rPr>
              <a:t>Dezentrale Lösungen</a:t>
            </a:r>
            <a:endParaRPr lang="de-DE" sz="3200" b="1" dirty="0">
              <a:solidFill>
                <a:srgbClr val="00628B"/>
              </a:solidFill>
            </a:endParaRPr>
          </a:p>
          <a:p>
            <a:endParaRPr lang="de-DE" b="1" dirty="0" smtClean="0">
              <a:solidFill>
                <a:srgbClr val="00628B"/>
              </a:solidFill>
            </a:endParaRPr>
          </a:p>
          <a:p>
            <a:r>
              <a:rPr lang="de-DE" sz="2000" b="1" dirty="0" smtClean="0">
                <a:solidFill>
                  <a:srgbClr val="00628B"/>
                </a:solidFill>
              </a:rPr>
              <a:t>Erneuerbare Energien – schon Heute!</a:t>
            </a:r>
            <a:endParaRPr lang="de-DE" sz="2000" b="1" dirty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016" y="1700808"/>
            <a:ext cx="2785128" cy="3997331"/>
          </a:xfrm>
          <a:prstGeom prst="rect">
            <a:avLst/>
          </a:prstGeom>
        </p:spPr>
      </p:pic>
      <p:sp>
        <p:nvSpPr>
          <p:cNvPr id="9" name="Rechteck 28"/>
          <p:cNvSpPr/>
          <p:nvPr/>
        </p:nvSpPr>
        <p:spPr>
          <a:xfrm>
            <a:off x="633861" y="2678146"/>
            <a:ext cx="3813720" cy="1368152"/>
          </a:xfrm>
          <a:prstGeom prst="rect">
            <a:avLst/>
          </a:prstGeom>
          <a:solidFill>
            <a:srgbClr val="FFFFFF">
              <a:alpha val="69804"/>
            </a:srgbClr>
          </a:solidFill>
          <a:ln w="12701" cap="flat">
            <a:noFill/>
            <a:prstDash val="solid"/>
            <a:miter/>
          </a:ln>
        </p:spPr>
        <p:txBody>
          <a:bodyPr lIns="25200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 smtClean="0">
                <a:solidFill>
                  <a:srgbClr val="00628B"/>
                </a:solidFill>
              </a:rPr>
              <a:t>Regionaler Öko-Strom aus 100 % regenerativen Energiequellen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 smtClean="0">
                <a:solidFill>
                  <a:srgbClr val="00628B"/>
                </a:solidFill>
              </a:rPr>
              <a:t>Seit 2011!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 smtClean="0">
                <a:solidFill>
                  <a:srgbClr val="00628B"/>
                </a:solidFill>
              </a:rPr>
              <a:t>jährlich zertifiziert</a:t>
            </a:r>
            <a:endParaRPr lang="de-DE" sz="1600" b="1" dirty="0" smtClean="0">
              <a:solidFill>
                <a:srgbClr val="00628B"/>
              </a:solidFill>
            </a:endParaRPr>
          </a:p>
        </p:txBody>
      </p:sp>
      <p:sp>
        <p:nvSpPr>
          <p:cNvPr id="10" name="Rechteck 28"/>
          <p:cNvSpPr/>
          <p:nvPr/>
        </p:nvSpPr>
        <p:spPr>
          <a:xfrm>
            <a:off x="7495703" y="2923785"/>
            <a:ext cx="3816424" cy="1008112"/>
          </a:xfrm>
          <a:prstGeom prst="rect">
            <a:avLst/>
          </a:prstGeom>
          <a:solidFill>
            <a:srgbClr val="FFFFFF">
              <a:alpha val="69804"/>
            </a:srgbClr>
          </a:solidFill>
          <a:ln w="12701" cap="flat">
            <a:noFill/>
            <a:prstDash val="solid"/>
            <a:miter/>
          </a:ln>
        </p:spPr>
        <p:txBody>
          <a:bodyPr lIns="25200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 smtClean="0">
                <a:solidFill>
                  <a:srgbClr val="00628B"/>
                </a:solidFill>
              </a:rPr>
              <a:t>Kontinuierliche Erhöhung des Biogas-Anteils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 smtClean="0">
                <a:solidFill>
                  <a:srgbClr val="00628B"/>
                </a:solidFill>
              </a:rPr>
              <a:t>Zur Einhaltung der gesetzlichen Landes- und Bundesvorgaben mit konventionellen Gasheizungen</a:t>
            </a:r>
            <a:endParaRPr lang="de-DE" sz="1600" b="1" dirty="0" smtClean="0">
              <a:solidFill>
                <a:srgbClr val="00628B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9226" y="2420888"/>
            <a:ext cx="3181350" cy="2952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5326" y="2287538"/>
            <a:ext cx="21812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9376" y="332655"/>
            <a:ext cx="67687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r>
              <a:rPr lang="de-DE" sz="3200" b="1" dirty="0" smtClean="0">
                <a:solidFill>
                  <a:srgbClr val="00628B"/>
                </a:solidFill>
              </a:rPr>
              <a:t>Dezentrale Lösungen</a:t>
            </a:r>
          </a:p>
          <a:p>
            <a:endParaRPr lang="de-DE" b="1" dirty="0" smtClean="0">
              <a:solidFill>
                <a:srgbClr val="00628B"/>
              </a:solidFill>
            </a:endParaRPr>
          </a:p>
          <a:p>
            <a:r>
              <a:rPr lang="de-DE" sz="2000" b="1" dirty="0" smtClean="0">
                <a:solidFill>
                  <a:srgbClr val="00628B"/>
                </a:solidFill>
              </a:rPr>
              <a:t>Wärmepumpenlösungen der Stadtwerke</a:t>
            </a:r>
            <a:endParaRPr lang="de-DE" sz="2000" b="1" dirty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856" y="1863117"/>
            <a:ext cx="5507746" cy="31683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22286" r="9143" b="9582"/>
          <a:stretch/>
        </p:blipFill>
        <p:spPr>
          <a:xfrm>
            <a:off x="6600056" y="4797152"/>
            <a:ext cx="2309485" cy="1404739"/>
          </a:xfrm>
          <a:prstGeom prst="rect">
            <a:avLst/>
          </a:prstGeom>
        </p:spPr>
      </p:pic>
      <p:sp>
        <p:nvSpPr>
          <p:cNvPr id="10" name="Rechteck 28"/>
          <p:cNvSpPr/>
          <p:nvPr/>
        </p:nvSpPr>
        <p:spPr>
          <a:xfrm>
            <a:off x="890725" y="1755105"/>
            <a:ext cx="3168352" cy="3384376"/>
          </a:xfrm>
          <a:prstGeom prst="rect">
            <a:avLst/>
          </a:prstGeom>
          <a:solidFill>
            <a:srgbClr val="FFFFFF">
              <a:alpha val="69804"/>
            </a:srgbClr>
          </a:solidFill>
          <a:ln w="12701" cap="flat">
            <a:noFill/>
            <a:prstDash val="solid"/>
            <a:miter/>
          </a:ln>
        </p:spPr>
        <p:txBody>
          <a:bodyPr lIns="252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smtClean="0">
                <a:solidFill>
                  <a:srgbClr val="00628B"/>
                </a:solidFill>
              </a:rPr>
              <a:t>Vorteile: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628B"/>
                </a:solidFill>
              </a:rPr>
              <a:t>Individuelle Wärmelösung</a:t>
            </a:r>
            <a:endParaRPr lang="de-DE" sz="1400" dirty="0">
              <a:solidFill>
                <a:srgbClr val="00628B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628B"/>
                </a:solidFill>
              </a:rPr>
              <a:t>Kosteneffizient </a:t>
            </a:r>
            <a:r>
              <a:rPr lang="de-DE" sz="1400" dirty="0" smtClean="0">
                <a:solidFill>
                  <a:srgbClr val="00628B"/>
                </a:solidFill>
              </a:rPr>
              <a:t>durch Heizkostenreduzierung</a:t>
            </a:r>
            <a:endParaRPr lang="de-DE" sz="1400" dirty="0">
              <a:solidFill>
                <a:srgbClr val="00628B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628B"/>
                </a:solidFill>
              </a:rPr>
              <a:t>Zukunftssicher </a:t>
            </a:r>
            <a:r>
              <a:rPr lang="de-DE" sz="1400" dirty="0" smtClean="0">
                <a:solidFill>
                  <a:srgbClr val="00628B"/>
                </a:solidFill>
              </a:rPr>
              <a:t>durch langfristig stabile, fossilfreie Wärmeversorgung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628B"/>
                </a:solidFill>
              </a:rPr>
              <a:t>Klimaschonend – </a:t>
            </a:r>
            <a:r>
              <a:rPr lang="de-DE" sz="1400" dirty="0" smtClean="0">
                <a:solidFill>
                  <a:srgbClr val="00628B"/>
                </a:solidFill>
              </a:rPr>
              <a:t>Reduzierung des CO</a:t>
            </a:r>
            <a:r>
              <a:rPr lang="de-DE" sz="1400" baseline="-25000" dirty="0" smtClean="0">
                <a:solidFill>
                  <a:srgbClr val="00628B"/>
                </a:solidFill>
              </a:rPr>
              <a:t>2</a:t>
            </a:r>
            <a:r>
              <a:rPr lang="de-DE" sz="1400" dirty="0" smtClean="0">
                <a:solidFill>
                  <a:srgbClr val="00628B"/>
                </a:solidFill>
              </a:rPr>
              <a:t>-Fußabdrucks</a:t>
            </a:r>
          </a:p>
        </p:txBody>
      </p:sp>
    </p:spTree>
    <p:extLst>
      <p:ext uri="{BB962C8B-B14F-4D97-AF65-F5344CB8AC3E}">
        <p14:creationId xmlns:p14="http://schemas.microsoft.com/office/powerpoint/2010/main" val="41734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4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9376" y="327964"/>
            <a:ext cx="67687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r>
              <a:rPr lang="de-DE" sz="3200" b="1" dirty="0" smtClean="0">
                <a:solidFill>
                  <a:srgbClr val="00628B"/>
                </a:solidFill>
              </a:rPr>
              <a:t>Dezentrale Lösungen</a:t>
            </a:r>
          </a:p>
          <a:p>
            <a:endParaRPr lang="de-DE" b="1" dirty="0" smtClean="0">
              <a:solidFill>
                <a:srgbClr val="00628B"/>
              </a:solidFill>
            </a:endParaRPr>
          </a:p>
          <a:p>
            <a:r>
              <a:rPr lang="de-DE" sz="2000" b="1" dirty="0">
                <a:solidFill>
                  <a:srgbClr val="00628B"/>
                </a:solidFill>
              </a:rPr>
              <a:t>Wärmepumpenlösungen der </a:t>
            </a:r>
            <a:r>
              <a:rPr lang="de-DE" sz="2000" b="1" dirty="0" smtClean="0">
                <a:solidFill>
                  <a:srgbClr val="00628B"/>
                </a:solidFill>
              </a:rPr>
              <a:t>Stadtwerke</a:t>
            </a:r>
          </a:p>
          <a:p>
            <a:endParaRPr lang="de-DE" sz="3200" b="1" dirty="0" smtClean="0">
              <a:solidFill>
                <a:srgbClr val="00628B"/>
              </a:solidFill>
            </a:endParaRP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3992" y="2525579"/>
            <a:ext cx="5688632" cy="24515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360" y="1844824"/>
            <a:ext cx="5605474" cy="38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9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84040" y="120994"/>
            <a:ext cx="71855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00628B"/>
                </a:solidFill>
              </a:rPr>
              <a:t>Photovoltaik-Anlagen</a:t>
            </a:r>
          </a:p>
          <a:p>
            <a:endParaRPr lang="de-DE" sz="2000" b="1" dirty="0" smtClean="0">
              <a:solidFill>
                <a:srgbClr val="00628B"/>
              </a:solidFill>
            </a:endParaRPr>
          </a:p>
          <a:p>
            <a:r>
              <a:rPr lang="de-DE" sz="2000" b="1" dirty="0" smtClean="0">
                <a:solidFill>
                  <a:srgbClr val="00628B"/>
                </a:solidFill>
              </a:rPr>
              <a:t>von den Stadtwerken</a:t>
            </a:r>
            <a:endParaRPr lang="de-DE" sz="3600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sp>
        <p:nvSpPr>
          <p:cNvPr id="8" name="Rechteck 28"/>
          <p:cNvSpPr/>
          <p:nvPr/>
        </p:nvSpPr>
        <p:spPr>
          <a:xfrm>
            <a:off x="407368" y="1916832"/>
            <a:ext cx="3590106" cy="3545838"/>
          </a:xfrm>
          <a:prstGeom prst="rect">
            <a:avLst/>
          </a:prstGeom>
          <a:solidFill>
            <a:srgbClr val="FFFFFF">
              <a:alpha val="69804"/>
            </a:srgbClr>
          </a:solidFill>
          <a:ln w="12701" cap="flat">
            <a:noFill/>
            <a:prstDash val="solid"/>
            <a:miter/>
          </a:ln>
        </p:spPr>
        <p:txBody>
          <a:bodyPr lIns="252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dirty="0" smtClean="0">
                <a:solidFill>
                  <a:srgbClr val="00628B"/>
                </a:solidFill>
              </a:rPr>
              <a:t>Vorteile einer PV-Anlage: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628B"/>
                </a:solidFill>
              </a:rPr>
              <a:t>Eigene Stromproduktion</a:t>
            </a:r>
            <a:endParaRPr lang="de-DE" sz="1400" dirty="0">
              <a:solidFill>
                <a:srgbClr val="00628B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628B"/>
                </a:solidFill>
              </a:rPr>
              <a:t>Eigener Beitrag zum </a:t>
            </a:r>
            <a:r>
              <a:rPr lang="de-DE" sz="1400" b="1" dirty="0">
                <a:solidFill>
                  <a:srgbClr val="00628B"/>
                </a:solidFill>
              </a:rPr>
              <a:t>Umweltschutz</a:t>
            </a:r>
            <a:endParaRPr lang="de-DE" sz="1400" dirty="0">
              <a:solidFill>
                <a:srgbClr val="00628B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628B"/>
                </a:solidFill>
              </a:rPr>
              <a:t>Niedrigere Stromkosten</a:t>
            </a:r>
            <a:r>
              <a:rPr lang="de-DE" sz="1400" dirty="0">
                <a:solidFill>
                  <a:srgbClr val="00628B"/>
                </a:solidFill>
              </a:rPr>
              <a:t> und Preissicherheit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628B"/>
                </a:solidFill>
              </a:rPr>
              <a:t>Überschuss </a:t>
            </a:r>
            <a:r>
              <a:rPr lang="de-DE" sz="1400" dirty="0">
                <a:solidFill>
                  <a:srgbClr val="00628B"/>
                </a:solidFill>
              </a:rPr>
              <a:t>für </a:t>
            </a:r>
            <a:r>
              <a:rPr lang="de-DE" sz="1400" b="1" dirty="0">
                <a:solidFill>
                  <a:srgbClr val="00628B"/>
                </a:solidFill>
                <a:hlinkClick r:id="rId10"/>
              </a:rPr>
              <a:t>Wärmepumpe</a:t>
            </a:r>
            <a:r>
              <a:rPr lang="de-DE" sz="1400" dirty="0">
                <a:solidFill>
                  <a:srgbClr val="00628B"/>
                </a:solidFill>
              </a:rPr>
              <a:t> und</a:t>
            </a:r>
            <a:r>
              <a:rPr lang="de-DE" sz="1400" b="1" dirty="0">
                <a:solidFill>
                  <a:srgbClr val="00628B"/>
                </a:solidFill>
              </a:rPr>
              <a:t/>
            </a:r>
            <a:br>
              <a:rPr lang="de-DE" sz="1400" b="1" dirty="0">
                <a:solidFill>
                  <a:srgbClr val="00628B"/>
                </a:solidFill>
              </a:rPr>
            </a:br>
            <a:r>
              <a:rPr lang="de-DE" sz="1400" b="1" dirty="0" err="1">
                <a:solidFill>
                  <a:srgbClr val="00628B"/>
                </a:solidFill>
                <a:hlinkClick r:id="rId11"/>
              </a:rPr>
              <a:t>Wallbox</a:t>
            </a:r>
            <a:r>
              <a:rPr lang="de-DE" sz="1400" dirty="0">
                <a:solidFill>
                  <a:srgbClr val="00628B"/>
                </a:solidFill>
              </a:rPr>
              <a:t> </a:t>
            </a:r>
            <a:r>
              <a:rPr lang="de-DE" sz="1400" b="1" dirty="0">
                <a:solidFill>
                  <a:srgbClr val="00628B"/>
                </a:solidFill>
              </a:rPr>
              <a:t>nutzen</a:t>
            </a:r>
            <a:endParaRPr lang="de-DE" sz="1400" dirty="0">
              <a:solidFill>
                <a:srgbClr val="00628B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628B"/>
                </a:solidFill>
              </a:rPr>
              <a:t>Auf </a:t>
            </a:r>
            <a:r>
              <a:rPr lang="de-DE" sz="1400" dirty="0">
                <a:solidFill>
                  <a:srgbClr val="00628B"/>
                </a:solidFill>
              </a:rPr>
              <a:t>Ihren </a:t>
            </a:r>
            <a:r>
              <a:rPr lang="de-DE" sz="1400" b="1" dirty="0">
                <a:solidFill>
                  <a:srgbClr val="00628B"/>
                </a:solidFill>
              </a:rPr>
              <a:t>persönlichen Verbrauch </a:t>
            </a:r>
            <a:r>
              <a:rPr lang="de-DE" sz="1400" dirty="0">
                <a:solidFill>
                  <a:srgbClr val="00628B"/>
                </a:solidFill>
              </a:rPr>
              <a:t>ausgelegte </a:t>
            </a:r>
            <a:r>
              <a:rPr lang="de-DE" sz="1400" dirty="0" smtClean="0">
                <a:solidFill>
                  <a:srgbClr val="00628B"/>
                </a:solidFill>
              </a:rPr>
              <a:t>Anlage</a:t>
            </a:r>
            <a:endParaRPr lang="de-DE" sz="1400" dirty="0">
              <a:solidFill>
                <a:srgbClr val="00628B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6824" y="1493507"/>
            <a:ext cx="5162994" cy="43924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9168" y="1587740"/>
            <a:ext cx="2682449" cy="42982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9456" y="63676"/>
            <a:ext cx="9649072" cy="67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8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79376" y="-216098"/>
            <a:ext cx="84097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200" b="1" dirty="0" smtClean="0">
              <a:solidFill>
                <a:srgbClr val="00628B"/>
              </a:solidFill>
            </a:endParaRPr>
          </a:p>
          <a:p>
            <a:r>
              <a:rPr lang="de-DE" sz="3200" b="1" dirty="0" smtClean="0">
                <a:solidFill>
                  <a:srgbClr val="00628B"/>
                </a:solidFill>
              </a:rPr>
              <a:t>E-Mobilität</a:t>
            </a:r>
          </a:p>
          <a:p>
            <a:endParaRPr lang="de-DE" b="1" dirty="0">
              <a:solidFill>
                <a:srgbClr val="00628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269" y="1481430"/>
            <a:ext cx="11933222" cy="43787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202" y="2355338"/>
            <a:ext cx="7343052" cy="350481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15880" y="4869160"/>
            <a:ext cx="576064" cy="600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1944" y="2668635"/>
            <a:ext cx="3384048" cy="2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5061548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think-cell Folie" r:id="rId6" imgW="338" imgH="338" progId="TCLayout.ActiveDocument.1">
                  <p:embed/>
                </p:oleObj>
              </mc:Choice>
              <mc:Fallback>
                <p:oleObj name="think-cell Foli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14040"/>
            <a:ext cx="1800225" cy="7239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93" y="6333043"/>
            <a:ext cx="2460971" cy="3284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3446" y="1030569"/>
            <a:ext cx="7870942" cy="52211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7568" y="4869160"/>
            <a:ext cx="3193751" cy="137125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711624" y="21328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628B"/>
                </a:solidFill>
                <a:latin typeface="Arial Rounded MT Bold" panose="020F0704030504030204" pitchFamily="34" charset="0"/>
              </a:rPr>
              <a:t>Vielen Dank.</a:t>
            </a:r>
            <a:endParaRPr lang="de-DE" i="1" dirty="0">
              <a:solidFill>
                <a:srgbClr val="00628B"/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6489" y="1124744"/>
            <a:ext cx="285789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9&quot;&gt;&lt;elem m_fUsage=&quot;3.67681450168073276075E+00&quot;&gt;&lt;m_msothmcolidx val=&quot;0&quot;/&gt;&lt;m_rgb r=&quot;E7&quot; g=&quot;40&quot; b=&quot;10&quot;/&gt;&lt;/elem&gt;&lt;elem m_fUsage=&quot;1.45620738900000001870E+00&quot;&gt;&lt;m_msothmcolidx val=&quot;0&quot;/&gt;&lt;m_rgb r=&quot;00&quot; g=&quot;5A&quot; b=&quot;85&quot;/&gt;&lt;/elem&gt;&lt;elem m_fUsage=&quot;1.23928749986954422901E+00&quot;&gt;&lt;m_msothmcolidx val=&quot;0&quot;/&gt;&lt;m_rgb r=&quot;19&quot; g=&quot;2A&quot; b=&quot;56&quot;/&gt;&lt;/elem&gt;&lt;elem m_fUsage=&quot;1.22876792454961014656E+00&quot;&gt;&lt;m_msothmcolidx val=&quot;0&quot;/&gt;&lt;m_rgb r=&quot;CB&quot; g=&quot;09&quot; b=&quot;03&quot;/&gt;&lt;/elem&gt;&lt;elem m_fUsage=&quot;1.15867844010000031751E+00&quot;&gt;&lt;m_msothmcolidx val=&quot;0&quot;/&gt;&lt;m_rgb r=&quot;8F&quot; g=&quot;BA&quot; b=&quot;1E&quot;/&gt;&lt;/elem&gt;&lt;elem m_fUsage=&quot;8.08715897954348839072E-01&quot;&gt;&lt;m_msothmcolidx val=&quot;0&quot;/&gt;&lt;m_rgb r=&quot;00&quot; g=&quot;00&quot; b=&quot;64&quot;/&gt;&lt;/elem&gt;&lt;elem m_fUsage=&quot;4.30467210000000155556E-01&quot;&gt;&lt;m_msothmcolidx val=&quot;0&quot;/&gt;&lt;m_rgb r=&quot;08&quot; g=&quot;64&quot; b=&quot;8B&quot;/&gt;&lt;/elem&gt;&lt;elem m_fUsage=&quot;1.06111661199647386647E-03&quot;&gt;&lt;m_msothmcolidx val=&quot;0&quot;/&gt;&lt;m_rgb r=&quot;27&quot; g=&quot;C0&quot; b=&quot;0C&quot;/&gt;&lt;/elem&gt;&lt;elem m_fUsage=&quot;5.48335147391754250305E-09&quot;&gt;&lt;m_msothmcolidx val=&quot;0&quot;/&gt;&lt;m_rgb r=&quot;07&quot; g=&quot;01&quot; b=&quot;87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USGlSsElf8aTaoJGZ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RJD7AjbKRRxuoLv98s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rlage_Präsentatio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Vorlage_2021_16x9.pptx" id="{D2E14C25-8909-4400-99AE-31FF3912AF3F}" vid="{36DA0E0D-5921-4363-80E1-A1A70CE3FB3B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PPT_Vorlage_2021_16x9</Template>
  <TotalTime>0</TotalTime>
  <Words>286</Words>
  <Application>Microsoft Office PowerPoint</Application>
  <PresentationFormat>Breitbild</PresentationFormat>
  <Paragraphs>92</Paragraphs>
  <Slides>9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Courier New</vt:lpstr>
      <vt:lpstr>Wingdings</vt:lpstr>
      <vt:lpstr>Vorlage_Präsentation</vt:lpstr>
      <vt:lpstr>Benutzerdefiniertes Design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Stadtwerke Elmshorn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Neuber, Dirk</dc:creator>
  <cp:lastModifiedBy>Lorenz, Felix</cp:lastModifiedBy>
  <cp:revision>472</cp:revision>
  <cp:lastPrinted>2025-06-25T13:19:00Z</cp:lastPrinted>
  <dcterms:created xsi:type="dcterms:W3CDTF">2022-01-27T17:59:05Z</dcterms:created>
  <dcterms:modified xsi:type="dcterms:W3CDTF">2025-06-25T13:54:23Z</dcterms:modified>
</cp:coreProperties>
</file>